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85" r:id="rId5"/>
    <p:sldId id="277" r:id="rId6"/>
    <p:sldId id="278" r:id="rId7"/>
    <p:sldId id="261" r:id="rId8"/>
    <p:sldId id="279" r:id="rId9"/>
    <p:sldId id="287" r:id="rId10"/>
    <p:sldId id="286" r:id="rId11"/>
    <p:sldId id="281" r:id="rId12"/>
    <p:sldId id="280" r:id="rId13"/>
    <p:sldId id="266" r:id="rId14"/>
    <p:sldId id="267" r:id="rId15"/>
    <p:sldId id="268" r:id="rId16"/>
    <p:sldId id="272" r:id="rId17"/>
    <p:sldId id="273" r:id="rId18"/>
    <p:sldId id="259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095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17/04/2018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17/04/2018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17/04/2018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17/04/2018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17/04/2018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17/04/2018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17/04/2018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17/04/2018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17/04/2018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17/04/2018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8E4A0-B8CD-406E-8054-DFD3405067F5}" type="datetimeFigureOut">
              <a:rPr lang="pt-BR" smtClean="0"/>
              <a:pPr/>
              <a:t>17/04/2018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8E4A0-B8CD-406E-8054-DFD3405067F5}" type="datetimeFigureOut">
              <a:rPr lang="pt-BR" smtClean="0"/>
              <a:pPr/>
              <a:t>17/04/2018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E7735-B81D-4C35-B2B7-0EA4190C3B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</p:spPr>
        <p:txBody>
          <a:bodyPr/>
          <a:lstStyle/>
          <a:p>
            <a:r>
              <a:rPr lang="pt-BR" b="1" dirty="0" smtClean="0"/>
              <a:t>ASSEMBLEIA EXTRAORDINARIA</a:t>
            </a:r>
            <a:br>
              <a:rPr lang="pt-BR" b="1" dirty="0" smtClean="0"/>
            </a:br>
            <a:r>
              <a:rPr lang="pt-BR" b="1" dirty="0" smtClean="0"/>
              <a:t>18/04/2018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8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CONDOMINIO BOSQUE DOS BURITIS</a:t>
            </a:r>
            <a:endParaRPr lang="pt-B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500042"/>
            <a:ext cx="3752850" cy="13144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285728"/>
            <a:ext cx="2194111" cy="7143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071546"/>
            <a:ext cx="7858180" cy="3087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aixaDeTexto 8"/>
          <p:cNvSpPr txBox="1"/>
          <p:nvPr/>
        </p:nvSpPr>
        <p:spPr>
          <a:xfrm>
            <a:off x="285720" y="4272677"/>
            <a:ext cx="86439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dirty="0" smtClean="0"/>
              <a:t>Como pode-se ver acima, o saldo devedor será reajustado em 20% sobre o total do débito, mais juros de 1% ao mês, mais 20% de honorários advocatícios; Neste total nossa divida passou com o atraso de pagamento em Novembro para R$ 108.713,40;</a:t>
            </a:r>
          </a:p>
          <a:p>
            <a:pPr algn="just">
              <a:buFont typeface="Wingdings" pitchFamily="2" charset="2"/>
              <a:buChar char="ü"/>
            </a:pPr>
            <a:r>
              <a:rPr lang="pt-BR" dirty="0" smtClean="0"/>
              <a:t>A reunião com eles foi composta pela dona da empresa, nossos advogados, sindico e subsíndico;</a:t>
            </a:r>
          </a:p>
          <a:p>
            <a:pPr algn="just">
              <a:buFont typeface="Wingdings" pitchFamily="2" charset="2"/>
              <a:buChar char="ü"/>
            </a:pPr>
            <a:r>
              <a:rPr lang="pt-BR" dirty="0" smtClean="0"/>
              <a:t>Depois de muita negociação chegamos a um acordo, será readmitida a empresa por 12 meses a partir de julho de 2018 e a divida parcelada em 13 x 5.384,00, com a primeira parcela em maio.</a:t>
            </a:r>
            <a:endParaRPr lang="pt-BR" dirty="0" smtClean="0"/>
          </a:p>
          <a:p>
            <a:pPr>
              <a:buFont typeface="Wingdings" pitchFamily="2" charset="2"/>
              <a:buChar char="ü"/>
            </a:pPr>
            <a:endParaRPr lang="pt-BR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3150" y="370134"/>
            <a:ext cx="2194111" cy="71438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857356" y="3286124"/>
            <a:ext cx="585791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FUNDO DE RESERVA</a:t>
            </a:r>
            <a:endParaRPr lang="pt-BR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285728"/>
            <a:ext cx="2194111" cy="71438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142976" y="1571612"/>
            <a:ext cx="707236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 </a:t>
            </a:r>
            <a:r>
              <a:rPr lang="pt-BR" dirty="0" smtClean="0"/>
              <a:t>Depois de reservarmos todos os meses conforme Código Civil e Regimento Interno, depositamos todo mês o valor do fundo de reserva em RDI no banco e conseguirmos juntar o valor atual de R$ 35.713,94;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Conforme conversamos em outras assembléias</a:t>
            </a:r>
            <a:r>
              <a:rPr lang="pt-BR" dirty="0" smtClean="0"/>
              <a:t>, estamos querendo dar um valor maior de parcela a empresa Meta para abatimento de nosso saldo devedor.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O valor proposto será de R$ 10.000,00 do fundo de reserva.</a:t>
            </a:r>
            <a:r>
              <a:rPr lang="pt-BR" dirty="0" smtClean="0"/>
              <a:t> 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428604"/>
            <a:ext cx="2143140" cy="75064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928794" y="3000372"/>
            <a:ext cx="585791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EXTRATO BANCARIO </a:t>
            </a:r>
            <a:r>
              <a:rPr lang="pt-BR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MARÇO</a:t>
            </a:r>
            <a:endParaRPr lang="pt-BR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668161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6861" y="990623"/>
            <a:ext cx="656272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2036244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214422"/>
            <a:ext cx="654367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3800493"/>
            <a:ext cx="652462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5709676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9688" y="1000108"/>
            <a:ext cx="6524625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1012166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571612"/>
            <a:ext cx="64484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714620"/>
            <a:ext cx="7011827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1146945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3428992" y="2714620"/>
            <a:ext cx="20911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 smtClean="0"/>
              <a:t>DUVIDAS</a:t>
            </a:r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643174" y="5572140"/>
            <a:ext cx="3782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OBRIGADO PELA PRESENÇA DE TODOS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79512" y="1928802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/>
              <a:t>	</a:t>
            </a:r>
            <a:r>
              <a:rPr lang="pt-BR" sz="2800" b="1" dirty="0" smtClean="0">
                <a:solidFill>
                  <a:srgbClr val="FF0000"/>
                </a:solidFill>
              </a:rPr>
              <a:t>*</a:t>
            </a:r>
            <a:r>
              <a:rPr lang="pt-BR" sz="2800" b="1" dirty="0" smtClean="0"/>
              <a:t>	Taxa de condomínio </a:t>
            </a:r>
            <a:r>
              <a:rPr lang="pt-BR" sz="2800" b="1" dirty="0" smtClean="0"/>
              <a:t>04/2018</a:t>
            </a:r>
            <a:r>
              <a:rPr lang="pt-BR" sz="2800" b="1" dirty="0" smtClean="0"/>
              <a:t>	</a:t>
            </a:r>
          </a:p>
        </p:txBody>
      </p:sp>
      <p:sp>
        <p:nvSpPr>
          <p:cNvPr id="2" name="Retângulo 1"/>
          <p:cNvSpPr/>
          <p:nvPr/>
        </p:nvSpPr>
        <p:spPr>
          <a:xfrm>
            <a:off x="1071538" y="2612227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*</a:t>
            </a:r>
            <a:r>
              <a:rPr lang="pt-BR" sz="2800" b="1" dirty="0"/>
              <a:t>	</a:t>
            </a:r>
            <a:r>
              <a:rPr lang="pt-BR" sz="2800" b="1" dirty="0" smtClean="0"/>
              <a:t>Segurança do condomínio</a:t>
            </a:r>
            <a:r>
              <a:rPr lang="pt-BR" sz="2800" b="1" dirty="0"/>
              <a:t>	</a:t>
            </a:r>
          </a:p>
        </p:txBody>
      </p:sp>
      <p:sp>
        <p:nvSpPr>
          <p:cNvPr id="8" name="Retângulo 7"/>
          <p:cNvSpPr/>
          <p:nvPr/>
        </p:nvSpPr>
        <p:spPr>
          <a:xfrm>
            <a:off x="2571736" y="1214422"/>
            <a:ext cx="389254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PAUTA DA ASSEMBLEIA</a:t>
            </a:r>
            <a:endParaRPr lang="pt-BR" sz="3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65834" y="3786190"/>
            <a:ext cx="8392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        *</a:t>
            </a:r>
            <a:r>
              <a:rPr lang="pt-BR" sz="2800" b="1" dirty="0"/>
              <a:t>	</a:t>
            </a:r>
            <a:r>
              <a:rPr lang="pt-BR" sz="2800" b="1" dirty="0" smtClean="0"/>
              <a:t>       Extrato Bancário </a:t>
            </a:r>
            <a:r>
              <a:rPr lang="pt-BR" sz="2800" b="1" dirty="0" smtClean="0"/>
              <a:t>Março </a:t>
            </a:r>
            <a:r>
              <a:rPr lang="pt-BR" sz="2800" b="1" dirty="0" smtClean="0"/>
              <a:t>2018</a:t>
            </a:r>
            <a:endParaRPr lang="pt-BR" sz="2800" b="1" dirty="0"/>
          </a:p>
        </p:txBody>
      </p:sp>
      <p:sp>
        <p:nvSpPr>
          <p:cNvPr id="10" name="Retângulo 9"/>
          <p:cNvSpPr/>
          <p:nvPr/>
        </p:nvSpPr>
        <p:spPr>
          <a:xfrm>
            <a:off x="1071538" y="3191532"/>
            <a:ext cx="75724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*</a:t>
            </a:r>
            <a:r>
              <a:rPr lang="pt-BR" sz="2800" b="1" dirty="0"/>
              <a:t>	</a:t>
            </a:r>
            <a:r>
              <a:rPr lang="pt-BR" sz="2800" b="1" dirty="0" smtClean="0"/>
              <a:t>Fundo de Reserva</a:t>
            </a:r>
            <a:r>
              <a:rPr lang="pt-BR" sz="2800" b="1" dirty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34007036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500042"/>
            <a:ext cx="2143140" cy="75064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928794" y="3214686"/>
            <a:ext cx="585791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TAXA DE CONDOMÍNIO</a:t>
            </a:r>
            <a:endParaRPr lang="pt-BR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29400188"/>
              </p:ext>
            </p:extLst>
          </p:nvPr>
        </p:nvGraphicFramePr>
        <p:xfrm>
          <a:off x="1042468" y="1196752"/>
          <a:ext cx="7344816" cy="5393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3471">
                  <a:extLst>
                    <a:ext uri="{9D8B030D-6E8A-4147-A177-3AD203B41FA5}">
                      <a16:colId xmlns="" xmlns:a16="http://schemas.microsoft.com/office/drawing/2014/main" val="3993388292"/>
                    </a:ext>
                  </a:extLst>
                </a:gridCol>
                <a:gridCol w="2141345">
                  <a:extLst>
                    <a:ext uri="{9D8B030D-6E8A-4147-A177-3AD203B41FA5}">
                      <a16:colId xmlns="" xmlns:a16="http://schemas.microsoft.com/office/drawing/2014/main" val="888737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DESPESA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VALOR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548822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Meta Portaria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26.800,00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53844183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Gentlement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20.884,03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1176742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err="1" smtClean="0">
                          <a:effectLst/>
                        </a:rPr>
                        <a:t>Honorarios</a:t>
                      </a:r>
                      <a:r>
                        <a:rPr lang="pt-BR" sz="1800" b="1" u="none" strike="noStrike" dirty="0" smtClean="0">
                          <a:effectLst/>
                        </a:rPr>
                        <a:t> de Contabilidade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1.367,20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3201109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Administrativos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1.908,00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0376624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err="1" smtClean="0">
                          <a:effectLst/>
                        </a:rPr>
                        <a:t>Bivolt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1.300,00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9598765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RS Soluções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477,00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8528778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Oi (Fatura Completa)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163,80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594830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err="1">
                          <a:effectLst/>
                        </a:rPr>
                        <a:t>Picina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1.200,00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0604579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err="1">
                          <a:effectLst/>
                        </a:rPr>
                        <a:t>Saneago</a:t>
                      </a:r>
                      <a:r>
                        <a:rPr lang="pt-BR" sz="1800" b="1" u="none" strike="noStrike" dirty="0">
                          <a:effectLst/>
                        </a:rPr>
                        <a:t> Y17N066698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999,93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7479226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err="1">
                          <a:effectLst/>
                        </a:rPr>
                        <a:t>Saneago</a:t>
                      </a:r>
                      <a:r>
                        <a:rPr lang="pt-BR" sz="1800" b="1" u="none" strike="noStrike" dirty="0">
                          <a:effectLst/>
                        </a:rPr>
                        <a:t> A08F436934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63,67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9658328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America </a:t>
                      </a:r>
                      <a:r>
                        <a:rPr lang="pt-BR" sz="1800" b="1" u="none" strike="noStrike" dirty="0" err="1">
                          <a:effectLst/>
                        </a:rPr>
                        <a:t>Clean</a:t>
                      </a:r>
                      <a:r>
                        <a:rPr lang="pt-BR" sz="1800" b="1" u="none" strike="noStrike" dirty="0">
                          <a:effectLst/>
                        </a:rPr>
                        <a:t> (Lixo)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4.745,00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5254271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err="1">
                          <a:effectLst/>
                        </a:rPr>
                        <a:t>Honorarios</a:t>
                      </a:r>
                      <a:r>
                        <a:rPr lang="pt-BR" sz="1800" b="1" u="none" strike="noStrike" dirty="0">
                          <a:effectLst/>
                        </a:rPr>
                        <a:t> </a:t>
                      </a:r>
                      <a:r>
                        <a:rPr lang="pt-BR" sz="1800" b="1" u="none" strike="noStrike" dirty="0" err="1">
                          <a:effectLst/>
                        </a:rPr>
                        <a:t>Advocaticios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1.300,00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2534299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err="1">
                          <a:effectLst/>
                        </a:rPr>
                        <a:t>Ferragista</a:t>
                      </a:r>
                      <a:r>
                        <a:rPr lang="pt-BR" sz="1800" b="1" u="none" strike="noStrike" dirty="0">
                          <a:effectLst/>
                        </a:rPr>
                        <a:t> </a:t>
                      </a:r>
                      <a:r>
                        <a:rPr lang="pt-BR" sz="1800" b="1" u="none" strike="noStrike" dirty="0" err="1">
                          <a:effectLst/>
                        </a:rPr>
                        <a:t>Kalu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103,00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2256566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smtClean="0">
                          <a:effectLst/>
                        </a:rPr>
                        <a:t>Compra da Tenda </a:t>
                      </a:r>
                      <a:r>
                        <a:rPr lang="pt-BR" sz="1800" b="1" u="none" strike="noStrike" dirty="0" smtClean="0">
                          <a:effectLst/>
                        </a:rPr>
                        <a:t>02/03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500,00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Serasa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41,39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Tarifa Bancaria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30,00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Conserto da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parte elétrica, refletores e Feira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PSCONDOMINIOS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6.607,63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01186421"/>
              </p:ext>
            </p:extLst>
          </p:nvPr>
        </p:nvGraphicFramePr>
        <p:xfrm>
          <a:off x="1115616" y="1196752"/>
          <a:ext cx="7200800" cy="5109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1443">
                  <a:extLst>
                    <a:ext uri="{9D8B030D-6E8A-4147-A177-3AD203B41FA5}">
                      <a16:colId xmlns="" xmlns:a16="http://schemas.microsoft.com/office/drawing/2014/main" val="217242099"/>
                    </a:ext>
                  </a:extLst>
                </a:gridCol>
                <a:gridCol w="2099357">
                  <a:extLst>
                    <a:ext uri="{9D8B030D-6E8A-4147-A177-3AD203B41FA5}">
                      <a16:colId xmlns="" xmlns:a16="http://schemas.microsoft.com/office/drawing/2014/main" val="277052026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DESPESA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VALOR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86274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CELG 10006316997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1.130,40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1091544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CELG 10006274097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624,19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309049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u="none" strike="noStrike" dirty="0" smtClean="0">
                          <a:effectLst/>
                        </a:rPr>
                        <a:t>CELG 10008260743</a:t>
                      </a:r>
                      <a:endParaRPr lang="pt-BR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Combustível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Fevereiro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1.154,00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err="1">
                          <a:effectLst/>
                        </a:rPr>
                        <a:t>Saneago</a:t>
                      </a:r>
                      <a:r>
                        <a:rPr lang="pt-BR" sz="1800" b="1" u="none" strike="noStrike" dirty="0">
                          <a:effectLst/>
                        </a:rPr>
                        <a:t> Y17N066698 NOV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783,96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680703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Saneago A08F436934 NOV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65,30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7426466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Condomínio 03/04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663,39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INSS </a:t>
                      </a:r>
                      <a:r>
                        <a:rPr lang="pt-BR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Autonomo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 com Poda de casas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300,00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 com ATA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140,00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 com Declaração Publica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190,00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Muro do Fundo que Caiu (Beto) </a:t>
                      </a:r>
                      <a:r>
                        <a:rPr lang="pt-BR" sz="1800" b="1" u="none" strike="noStrike" dirty="0" smtClean="0">
                          <a:effectLst/>
                        </a:rPr>
                        <a:t>03/04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3.850,00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smtClean="0">
                          <a:effectLst/>
                        </a:rPr>
                        <a:t>Divida META Parcela</a:t>
                      </a:r>
                      <a:r>
                        <a:rPr lang="pt-BR" sz="1800" b="1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800" b="1" u="none" strike="noStrike" baseline="0" dirty="0" smtClean="0">
                          <a:effectLst/>
                        </a:rPr>
                        <a:t>02/79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3.900,00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4321307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Divida parcelamento RFB 620969997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525,71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Divida parcelamento RFB 620984708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536,06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Parcela da Moto</a:t>
                      </a:r>
                      <a:r>
                        <a:rPr lang="pt-BR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 Lixo 01/07 (entrada)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6.917,00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r>
                        <a:rPr lang="pt-BR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DAS DESPESAS NO MÊS DE </a:t>
                      </a:r>
                      <a:r>
                        <a:rPr lang="pt-BR" sz="1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ABRIL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0950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R$ </a:t>
                      </a:r>
                      <a:r>
                        <a:rPr lang="pt-BR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89.203,00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0950E"/>
                    </a:solidFill>
                  </a:tcPr>
                </a:tc>
              </a:tr>
            </a:tbl>
          </a:graphicData>
        </a:graphic>
      </p:graphicFrame>
      <p:cxnSp>
        <p:nvCxnSpPr>
          <p:cNvPr id="16" name="Conector reto 15"/>
          <p:cNvCxnSpPr/>
          <p:nvPr/>
        </p:nvCxnSpPr>
        <p:spPr>
          <a:xfrm rot="10800000">
            <a:off x="500034" y="4572008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rot="10800000">
            <a:off x="500034" y="6000768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ector reto 17"/>
          <p:cNvCxnSpPr/>
          <p:nvPr/>
        </p:nvCxnSpPr>
        <p:spPr>
          <a:xfrm rot="5400000">
            <a:off x="-213552" y="5285594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904973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14290"/>
            <a:ext cx="2143140" cy="750643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949653"/>
              </p:ext>
            </p:extLst>
          </p:nvPr>
        </p:nvGraphicFramePr>
        <p:xfrm>
          <a:off x="1928794" y="1643050"/>
          <a:ext cx="5664398" cy="1419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2971">
                  <a:extLst>
                    <a:ext uri="{9D8B030D-6E8A-4147-A177-3AD203B41FA5}">
                      <a16:colId xmlns="" xmlns:a16="http://schemas.microsoft.com/office/drawing/2014/main" val="1158353785"/>
                    </a:ext>
                  </a:extLst>
                </a:gridCol>
                <a:gridCol w="1651427">
                  <a:extLst>
                    <a:ext uri="{9D8B030D-6E8A-4147-A177-3AD203B41FA5}">
                      <a16:colId xmlns="" xmlns:a16="http://schemas.microsoft.com/office/drawing/2014/main" val="1701265870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>
                          <a:effectLst/>
                        </a:rPr>
                        <a:t>PARCELA </a:t>
                      </a:r>
                      <a:r>
                        <a:rPr lang="pt-BR" sz="1800" b="1" u="none" strike="noStrike" dirty="0" smtClean="0">
                          <a:effectLst/>
                        </a:rPr>
                        <a:t>DO MÊS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64424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Numero de Casas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>
                          <a:effectLst/>
                        </a:rPr>
                        <a:t>276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9882540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Fundo de Reserva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 R$        </a:t>
                      </a:r>
                      <a:r>
                        <a:rPr lang="pt-BR" sz="1800" b="1" u="none" strike="noStrike" dirty="0" smtClean="0">
                          <a:effectLst/>
                        </a:rPr>
                        <a:t>8.920,32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0001461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Total das Despesas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>
                          <a:effectLst/>
                        </a:rPr>
                        <a:t> R$   </a:t>
                      </a:r>
                      <a:r>
                        <a:rPr lang="pt-BR" sz="1800" b="1" u="none" strike="noStrike" dirty="0" smtClean="0">
                          <a:effectLst/>
                        </a:rPr>
                        <a:t> </a:t>
                      </a:r>
                      <a:r>
                        <a:rPr lang="pt-BR" sz="1800" b="1" u="none" strike="noStrike" dirty="0" smtClean="0">
                          <a:effectLst/>
                        </a:rPr>
                        <a:t>  98.123,30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1635178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Valor Proposto de </a:t>
                      </a:r>
                      <a:r>
                        <a:rPr lang="pt-BR" sz="18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Condominio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R$           </a:t>
                      </a:r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355,52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700345971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92088289"/>
              </p:ext>
            </p:extLst>
          </p:nvPr>
        </p:nvGraphicFramePr>
        <p:xfrm>
          <a:off x="1928794" y="3929066"/>
          <a:ext cx="5664397" cy="1762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2970">
                  <a:extLst>
                    <a:ext uri="{9D8B030D-6E8A-4147-A177-3AD203B41FA5}">
                      <a16:colId xmlns="" xmlns:a16="http://schemas.microsoft.com/office/drawing/2014/main" val="829766715"/>
                    </a:ext>
                  </a:extLst>
                </a:gridCol>
                <a:gridCol w="1651427">
                  <a:extLst>
                    <a:ext uri="{9D8B030D-6E8A-4147-A177-3AD203B41FA5}">
                      <a16:colId xmlns="" xmlns:a16="http://schemas.microsoft.com/office/drawing/2014/main" val="2398216342"/>
                    </a:ext>
                  </a:extLst>
                </a:gridCol>
              </a:tblGrid>
              <a:tr h="45562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DIVISÃO DA PARCELA</a:t>
                      </a:r>
                      <a:endParaRPr lang="pt-B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2900345"/>
                  </a:ext>
                </a:extLst>
              </a:tr>
              <a:tr h="12044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>
                          <a:effectLst/>
                        </a:rPr>
                        <a:t>Taxa de Condomínio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266,21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832204467"/>
                  </a:ext>
                </a:extLst>
              </a:tr>
              <a:tr h="196637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Fundo de Reserva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effectLst/>
                        </a:rPr>
                        <a:t>32,32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96274533"/>
                  </a:ext>
                </a:extLst>
              </a:tr>
              <a:tr h="122124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sng" strike="noStrike" dirty="0">
                          <a:effectLst/>
                        </a:rPr>
                        <a:t>Pagamentos Anteriores</a:t>
                      </a:r>
                      <a:endParaRPr lang="pt-BR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sng" strike="noStrike" dirty="0" smtClean="0">
                          <a:effectLst/>
                        </a:rPr>
                        <a:t>56,99</a:t>
                      </a:r>
                      <a:endParaRPr lang="pt-BR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8453298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Valor </a:t>
                      </a:r>
                      <a:r>
                        <a:rPr lang="pt-BR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 da Prestação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355,52</a:t>
                      </a:r>
                      <a:endParaRPr lang="pt-BR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700268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7460066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0"/>
            <a:ext cx="1720782" cy="560269"/>
          </a:xfrm>
          <a:prstGeom prst="rect">
            <a:avLst/>
          </a:prstGeo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34755288"/>
              </p:ext>
            </p:extLst>
          </p:nvPr>
        </p:nvGraphicFramePr>
        <p:xfrm>
          <a:off x="1142976" y="718656"/>
          <a:ext cx="6912767" cy="5757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4544">
                  <a:extLst>
                    <a:ext uri="{9D8B030D-6E8A-4147-A177-3AD203B41FA5}">
                      <a16:colId xmlns="" xmlns:a16="http://schemas.microsoft.com/office/drawing/2014/main" val="390247204"/>
                    </a:ext>
                  </a:extLst>
                </a:gridCol>
                <a:gridCol w="1291396">
                  <a:extLst>
                    <a:ext uri="{9D8B030D-6E8A-4147-A177-3AD203B41FA5}">
                      <a16:colId xmlns="" xmlns:a16="http://schemas.microsoft.com/office/drawing/2014/main" val="2791009198"/>
                    </a:ext>
                  </a:extLst>
                </a:gridCol>
                <a:gridCol w="941673">
                  <a:extLst>
                    <a:ext uri="{9D8B030D-6E8A-4147-A177-3AD203B41FA5}">
                      <a16:colId xmlns="" xmlns:a16="http://schemas.microsoft.com/office/drawing/2014/main" val="2668197793"/>
                    </a:ext>
                  </a:extLst>
                </a:gridCol>
                <a:gridCol w="1565154">
                  <a:extLst>
                    <a:ext uri="{9D8B030D-6E8A-4147-A177-3AD203B41FA5}">
                      <a16:colId xmlns="" xmlns:a16="http://schemas.microsoft.com/office/drawing/2014/main" val="1195758353"/>
                    </a:ext>
                  </a:extLst>
                </a:gridCol>
              </a:tblGrid>
              <a:tr h="21457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smtClean="0">
                          <a:effectLst/>
                        </a:rPr>
                        <a:t>Empresa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Valor Devedor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Valor Pago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</a:rPr>
                        <a:t>Saldo </a:t>
                      </a:r>
                      <a:r>
                        <a:rPr lang="pt-BR" sz="1400" b="1" u="none" strike="noStrike" dirty="0" smtClean="0">
                          <a:effectLst/>
                        </a:rPr>
                        <a:t>Remanescente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6868410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>
                          <a:effectLst/>
                        </a:rPr>
                        <a:t>Dividas Meta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252.262,22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r>
                        <a:rPr lang="pt-BR" sz="1200" b="1" u="none" strike="noStrike" dirty="0" smtClean="0">
                          <a:effectLst/>
                        </a:rPr>
                        <a:t>7.100,00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245.162,22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3626636732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Dividas </a:t>
                      </a:r>
                      <a:r>
                        <a:rPr lang="pt-BR" sz="1200" b="1" u="none" strike="noStrike" dirty="0" err="1">
                          <a:effectLst/>
                        </a:rPr>
                        <a:t>Gentlement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67.796,12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67.796,12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2211362586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Dividas Prefeitura de </a:t>
                      </a:r>
                      <a:r>
                        <a:rPr lang="pt-BR" sz="1200" b="1" u="none" strike="noStrike" dirty="0" err="1">
                          <a:effectLst/>
                        </a:rPr>
                        <a:t>Goiania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30.255,28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 smtClean="0">
                          <a:effectLst/>
                        </a:rPr>
                        <a:t>         18445,94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11.983,80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241761297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Divida Receita Parcelamento 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1.035,44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1035,44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326072045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Divida Receita Parcelamento 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1.055,82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1055,82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2711176715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Dividas </a:t>
                      </a:r>
                      <a:r>
                        <a:rPr lang="pt-BR" sz="1200" b="1" u="none" strike="noStrike" dirty="0" err="1">
                          <a:effectLst/>
                        </a:rPr>
                        <a:t>Tecktron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122.583,23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122.583,23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4082240598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Poda de Arvores do Condomínio Dezembro Jair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1.966,66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1966,66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421133754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Poda de Arvores do Condomínio Janeiro Jair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1.966,66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1966,66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3071551888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Contabilidade mês 06 e 11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3.330,80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3.330,80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2337223979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American Clean </a:t>
                      </a:r>
                      <a:r>
                        <a:rPr lang="en-US" sz="1200" b="1" u="none" strike="noStrike" dirty="0" err="1">
                          <a:effectLst/>
                        </a:rPr>
                        <a:t>Mês</a:t>
                      </a:r>
                      <a:r>
                        <a:rPr lang="en-US" sz="1200" b="1" u="none" strike="noStrike" dirty="0">
                          <a:effectLst/>
                        </a:rPr>
                        <a:t> 10 e 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11.052,55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11.052,55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114607020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Processo 56488660820148090059*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10.000,00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10.000,00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4093474286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Parcela do Parcelamento Receita parcela 006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520,43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520,43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946702958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Parcela do Parcelamento Receita parcela 006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530,68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530,68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2192759873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 smtClean="0">
                          <a:effectLst/>
                        </a:rPr>
                        <a:t>Supermercado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242,40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242,4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2429536294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Muro do Fundo que Caiu (Beto) 01/04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3.850,00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3.850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2480479041"/>
                  </a:ext>
                </a:extLst>
              </a:tr>
              <a:tr h="12549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Muro do Fundo que Caiu (Beto) 02/04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3.850,00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                </a:t>
                      </a:r>
                      <a:r>
                        <a:rPr lang="pt-BR" sz="1200" b="1" u="none" strike="noStrike" dirty="0" smtClean="0">
                          <a:effectLst/>
                        </a:rPr>
                        <a:t>3.850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147266183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Muro do Fundo que Caiu (Beto) 03/04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3.850,00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                3.850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52544261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Muro do Fundo que Caiu (Beto) 04/04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3.850,00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3.850,00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2676606510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Moto do Lixo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21.000,00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r>
                        <a:rPr lang="pt-BR" sz="1200" b="1" u="none" strike="noStrike" dirty="0" smtClean="0">
                          <a:effectLst/>
                        </a:rPr>
                        <a:t>       </a:t>
                      </a:r>
                      <a:r>
                        <a:rPr lang="pt-BR" sz="1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200" b="1" u="none" strike="noStrike" dirty="0" smtClean="0">
                          <a:effectLst/>
                        </a:rPr>
                        <a:t>6.917,00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14.083,00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2228460706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Jardinagem </a:t>
                      </a:r>
                      <a:r>
                        <a:rPr lang="pt-BR" sz="1200" b="1" u="none" strike="noStrike" dirty="0" err="1">
                          <a:effectLst/>
                        </a:rPr>
                        <a:t>Area</a:t>
                      </a:r>
                      <a:r>
                        <a:rPr lang="pt-BR" sz="1200" b="1" u="none" strike="noStrike" dirty="0">
                          <a:effectLst/>
                        </a:rPr>
                        <a:t> comum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3.000,00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3.000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1302985151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 err="1">
                          <a:effectLst/>
                        </a:rPr>
                        <a:t>Saneago</a:t>
                      </a:r>
                      <a:r>
                        <a:rPr lang="pt-BR" sz="1200" b="1" u="none" strike="noStrike" dirty="0">
                          <a:effectLst/>
                        </a:rPr>
                        <a:t> Novembro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783,96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783,96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555457627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 err="1">
                          <a:effectLst/>
                        </a:rPr>
                        <a:t>Saneago</a:t>
                      </a:r>
                      <a:r>
                        <a:rPr lang="pt-BR" sz="1200" b="1" u="none" strike="noStrike" dirty="0">
                          <a:effectLst/>
                        </a:rPr>
                        <a:t> Novembro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effectLst/>
                        </a:rPr>
                        <a:t>65,30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effectLst/>
                        </a:rPr>
                        <a:t>65,30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>
                          <a:effectLst/>
                        </a:rPr>
                        <a:t>0,00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2217725108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Parcela do Parcelamento Receita parcela 07 a 13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3.643,01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1.040,86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2.602,15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</a:tr>
              <a:tr h="18502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Parcela do Parcelamento Receita parcela 07 a 10</a:t>
                      </a: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2.122,72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1.061,36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1.061,36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Eletrolight</a:t>
                      </a: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(troca da Iluminação das Quadras)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900,00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 de Dividas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548.487,74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53.668,06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494.819,68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1649695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sng" strike="noStrike" dirty="0">
                          <a:effectLst/>
                        </a:rPr>
                        <a:t>1647 (DEVOLVIDOS 22/01/2018)</a:t>
                      </a:r>
                      <a:endParaRPr lang="pt-BR" sz="12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sng" strike="noStrike" dirty="0">
                          <a:effectLst/>
                        </a:rPr>
                        <a:t>21.556,00</a:t>
                      </a:r>
                      <a:endParaRPr lang="pt-BR" sz="1200" b="1" i="0" u="sng" strike="noStrike" dirty="0">
                        <a:solidFill>
                          <a:srgbClr val="99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2596320199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sng" strike="noStrike" dirty="0">
                          <a:effectLst/>
                        </a:rPr>
                        <a:t>1666 (DEVOLVIDOS 22/01/2018)</a:t>
                      </a:r>
                      <a:endParaRPr lang="pt-BR" sz="12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u="sng" strike="noStrike" dirty="0">
                          <a:effectLst/>
                        </a:rPr>
                        <a:t>22.327,00</a:t>
                      </a:r>
                      <a:endParaRPr lang="pt-BR" sz="1200" b="1" i="0" u="sng" strike="noStrike" dirty="0">
                        <a:solidFill>
                          <a:srgbClr val="99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/>
                </a:tc>
                <a:extLst>
                  <a:ext uri="{0D108BD9-81ED-4DB2-BD59-A6C34878D82A}">
                    <a16:rowId xmlns="" xmlns:a16="http://schemas.microsoft.com/office/drawing/2014/main" val="4150309937"/>
                  </a:ext>
                </a:extLst>
              </a:tr>
              <a:tr h="18502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 de Dividas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588.730,55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20.477,35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524.370,20</a:t>
                      </a:r>
                      <a:endParaRPr lang="pt-B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22" marR="8022" marT="8022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6735645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285728"/>
            <a:ext cx="2194111" cy="71438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928794" y="3143248"/>
            <a:ext cx="585791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SEGURANÇA DO CONDOMINIO</a:t>
            </a:r>
            <a:endParaRPr lang="pt-BR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 Bosque dos Buriti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85728"/>
            <a:ext cx="2194111" cy="71438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714612" y="363660"/>
            <a:ext cx="585791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2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SEGURANÇA DO CONDOMINIO</a:t>
            </a:r>
            <a:endParaRPr lang="pt-BR" sz="3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142976" y="1571612"/>
            <a:ext cx="707236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 </a:t>
            </a:r>
            <a:r>
              <a:rPr lang="pt-BR" dirty="0" smtClean="0"/>
              <a:t>A segurança foi trocada para uma empresa que é a Confiança no valor mensal de R$ 18.945,00;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Entramos em negociação da divida contraída na gestão anterior para podermos começar a pagar e resolver a pendência;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/>
              <a:t>Em negociação durante alguns dias nos deparamos com uma confissão de divida feita pela antiga administração, onde possui clausulas que prejudica o condomínio, conforme no próximo Slide: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2001</TotalTime>
  <Words>724</Words>
  <Application>Microsoft Office PowerPoint</Application>
  <PresentationFormat>Apresentação na tela (4:3)</PresentationFormat>
  <Paragraphs>239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ASSEMBLEIA EXTRAORDINARIA 18/04/2018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ASSEMBLEIA EXTRAORDINARIA</dc:title>
  <dc:creator>Thais</dc:creator>
  <cp:lastModifiedBy>Thais</cp:lastModifiedBy>
  <cp:revision>179</cp:revision>
  <dcterms:created xsi:type="dcterms:W3CDTF">2018-01-06T14:04:17Z</dcterms:created>
  <dcterms:modified xsi:type="dcterms:W3CDTF">2018-04-18T00:06:13Z</dcterms:modified>
</cp:coreProperties>
</file>